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9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0" r:id="rId8"/>
    <p:sldId id="267" r:id="rId9"/>
    <p:sldId id="268" r:id="rId10"/>
    <p:sldId id="269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FF66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1988800" y="3048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12192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828800" y="2819400"/>
            <a:ext cx="85344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29D8C-8B25-4280-93E7-AC17149D0037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207264" y="2420112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5689600" y="2115312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5815584" y="2209800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5791200" y="2199451"/>
            <a:ext cx="6096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09611825-36A4-4D13-BAD9-C552A62FAC7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381000"/>
            <a:ext cx="103632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29D8C-8B25-4280-93E7-AC17149D0037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11825-36A4-4D13-BAD9-C552A62FAC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9347200" y="0"/>
            <a:ext cx="28448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2192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6403340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9119616" y="2925763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9245600" y="3020251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221216" y="3009902"/>
            <a:ext cx="609600" cy="441325"/>
          </a:xfrm>
        </p:spPr>
        <p:txBody>
          <a:bodyPr/>
          <a:lstStyle/>
          <a:p>
            <a:fld id="{09611825-36A4-4D13-BAD9-C552A62FAC7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06400" y="304800"/>
            <a:ext cx="8737600" cy="5821366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29D8C-8B25-4280-93E7-AC17149D0037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855200" y="304802"/>
            <a:ext cx="1930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29D8C-8B25-4280-93E7-AC17149D0037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11825-36A4-4D13-BAD9-C552A62FAC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3218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29D8C-8B25-4280-93E7-AC17149D0037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11825-36A4-4D13-BAD9-C552A62FAC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8052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29D8C-8B25-4280-93E7-AC17149D0037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5815584" y="1026373"/>
            <a:ext cx="609600" cy="441325"/>
          </a:xfrm>
        </p:spPr>
        <p:txBody>
          <a:bodyPr/>
          <a:lstStyle/>
          <a:p>
            <a:fld id="{09611825-36A4-4D13-BAD9-C552A62FAC7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02336" y="1527048"/>
            <a:ext cx="1133856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11988800" y="1905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203200" y="2286000"/>
            <a:ext cx="11777472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207264" y="142352"/>
            <a:ext cx="11777472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24568" y="2743200"/>
            <a:ext cx="8640232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29D8C-8B25-4280-93E7-AC17149D0037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203200" y="243840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5689600" y="2115312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5815584" y="2209800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5791200" y="2199451"/>
            <a:ext cx="6096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09611825-36A4-4D13-BAD9-C552A62FAC7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533400"/>
            <a:ext cx="103632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2336" y="228600"/>
            <a:ext cx="11379200" cy="758952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7721600" y="6409944"/>
            <a:ext cx="4059936" cy="365760"/>
          </a:xfrm>
        </p:spPr>
        <p:txBody>
          <a:bodyPr/>
          <a:lstStyle/>
          <a:p>
            <a:fld id="{FA429D8C-8B25-4280-93E7-AC17149D0037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11825-36A4-4D13-BAD9-C552A62FAC7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6084107" y="1575653"/>
            <a:ext cx="11895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402336" y="1371600"/>
            <a:ext cx="53848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6400800" y="1371600"/>
            <a:ext cx="53848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6096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12192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03200" y="1371600"/>
            <a:ext cx="11777472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94564" y="6391656"/>
            <a:ext cx="11777472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02336" y="1524000"/>
            <a:ext cx="5386917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388441" y="1524000"/>
            <a:ext cx="5389033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29D8C-8B25-4280-93E7-AC17149D0037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06400" y="6409944"/>
            <a:ext cx="47752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203200" y="128016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402336" y="2471383"/>
            <a:ext cx="5388864" cy="3818404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6400800" y="2471383"/>
            <a:ext cx="5384800" cy="382219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5689600" y="956036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5815584" y="1050524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5791200" y="1042417"/>
            <a:ext cx="609600" cy="441325"/>
          </a:xfrm>
        </p:spPr>
        <p:txBody>
          <a:bodyPr/>
          <a:lstStyle>
            <a:lvl1pPr algn="ctr">
              <a:defRPr/>
            </a:lvl1pPr>
          </a:lstStyle>
          <a:p>
            <a:fld id="{09611825-36A4-4D13-BAD9-C552A62FAC7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29D8C-8B25-4280-93E7-AC17149D0037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5791200" y="1036021"/>
            <a:ext cx="609600" cy="441325"/>
          </a:xfrm>
        </p:spPr>
        <p:txBody>
          <a:bodyPr/>
          <a:lstStyle/>
          <a:p>
            <a:fld id="{09611825-36A4-4D13-BAD9-C552A62FAC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12192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203200" y="158496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29D8C-8B25-4280-93E7-AC17149D0037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5689600" y="6324600"/>
            <a:ext cx="8128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9611825-36A4-4D13-BAD9-C552A62FAC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203200" y="152400"/>
            <a:ext cx="11777472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12192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203200" y="609600"/>
            <a:ext cx="36576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8000" y="914400"/>
            <a:ext cx="31496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08000" y="1981201"/>
            <a:ext cx="31496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203200" y="53340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4165600" y="685800"/>
            <a:ext cx="7518400" cy="5410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727200" y="228600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853184" y="323088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828800" y="312739"/>
            <a:ext cx="6096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09611825-36A4-4D13-BAD9-C552A62FAC7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99136" y="6388386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29D8C-8B25-4280-93E7-AC17149D0037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2336" y="6410848"/>
            <a:ext cx="451104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203200" y="53340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203200" y="152400"/>
            <a:ext cx="11777472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203200" y="609600"/>
            <a:ext cx="36576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727200" y="228600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853184" y="323088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828800" y="312739"/>
            <a:ext cx="609600" cy="441325"/>
          </a:xfrm>
        </p:spPr>
        <p:txBody>
          <a:bodyPr/>
          <a:lstStyle/>
          <a:p>
            <a:fld id="{09611825-36A4-4D13-BAD9-C552A62FAC7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00500" y="5029200"/>
            <a:ext cx="78232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00500" y="609600"/>
            <a:ext cx="78232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8000" y="990600"/>
            <a:ext cx="32512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99136" y="6388386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7717536" y="6404984"/>
            <a:ext cx="4059936" cy="365760"/>
          </a:xfrm>
        </p:spPr>
        <p:txBody>
          <a:bodyPr/>
          <a:lstStyle/>
          <a:p>
            <a:fld id="{FA429D8C-8B25-4280-93E7-AC17149D0037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2336" y="6410848"/>
            <a:ext cx="4779264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1"/>
            <a:ext cx="12192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99136" y="6388386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7721600" y="6404984"/>
            <a:ext cx="4059936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FA429D8C-8B25-4280-93E7-AC17149D0037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06400" y="6410848"/>
            <a:ext cx="4775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203200" y="1276743"/>
            <a:ext cx="1177747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5689600" y="956036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5815584" y="1050524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5791200" y="1040175"/>
            <a:ext cx="6096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09611825-36A4-4D13-BAD9-C552A62FAC7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02336" y="228600"/>
            <a:ext cx="113792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02336" y="1524000"/>
            <a:ext cx="113792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0" r:id="rId1"/>
    <p:sldLayoutId id="2147484001" r:id="rId2"/>
    <p:sldLayoutId id="2147484002" r:id="rId3"/>
    <p:sldLayoutId id="2147484003" r:id="rId4"/>
    <p:sldLayoutId id="2147484004" r:id="rId5"/>
    <p:sldLayoutId id="2147484005" r:id="rId6"/>
    <p:sldLayoutId id="2147484006" r:id="rId7"/>
    <p:sldLayoutId id="2147484007" r:id="rId8"/>
    <p:sldLayoutId id="2147484008" r:id="rId9"/>
    <p:sldLayoutId id="2147484009" r:id="rId10"/>
    <p:sldLayoutId id="2147484010" r:id="rId11"/>
    <p:sldLayoutId id="2147484011" r:id="rId12"/>
    <p:sldLayoutId id="2147484012" r:id="rId13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b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"Детский сад №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22</a:t>
            </a:r>
            <a: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комбинированного вида» Авиастроительного  района г. Казани</a:t>
            </a:r>
            <a:br>
              <a:rPr lang="ru-RU" sz="2000" dirty="0">
                <a:solidFill>
                  <a:schemeClr val="tx2"/>
                </a:solidFill>
              </a:rPr>
            </a:br>
            <a:endParaRPr lang="ru-RU" sz="2000" dirty="0">
              <a:solidFill>
                <a:schemeClr val="tx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47449" y="2173651"/>
            <a:ext cx="4184035" cy="388077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77334" y="2173653"/>
            <a:ext cx="10528379" cy="388077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Адаптированная основная образовательная программа</a:t>
            </a:r>
          </a:p>
        </p:txBody>
      </p:sp>
    </p:spTree>
    <p:extLst>
      <p:ext uri="{BB962C8B-B14F-4D97-AF65-F5344CB8AC3E}">
        <p14:creationId xmlns:p14="http://schemas.microsoft.com/office/powerpoint/2010/main" val="29037566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41540" y="138023"/>
            <a:ext cx="11706045" cy="2320505"/>
          </a:xfrm>
          <a:solidFill>
            <a:schemeClr val="bg2">
              <a:lumMod val="90000"/>
            </a:schemeClr>
          </a:solidFill>
        </p:spPr>
        <p:txBody>
          <a:bodyPr>
            <a:noAutofit/>
          </a:bodyPr>
          <a:lstStyle/>
          <a:p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группе компенсирующей направленности для детей с тяжелыми нарушениями речи учитель-логопед и другие специалисты привлекают родителей к коррекционно-развивающей работе через систему методических рекомендаций</a:t>
            </a:r>
            <a:r>
              <a:rPr lang="ru-RU" sz="2400" dirty="0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b="1" dirty="0">
              <a:solidFill>
                <a:srgbClr val="FF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287" y="1903991"/>
            <a:ext cx="8567056" cy="4420611"/>
          </a:xfrm>
        </p:spPr>
        <p:txBody>
          <a:bodyPr>
            <a:normAutofit/>
          </a:bodyPr>
          <a:lstStyle/>
          <a:p>
            <a:br>
              <a:rPr lang="ru-RU" sz="1800" b="1" dirty="0">
                <a:solidFill>
                  <a:srgbClr val="006600"/>
                </a:solidFill>
              </a:rPr>
            </a:br>
            <a:br>
              <a:rPr lang="ru-RU" sz="1800" b="1" dirty="0">
                <a:solidFill>
                  <a:srgbClr val="006600"/>
                </a:solidFill>
              </a:rPr>
            </a:br>
            <a:endParaRPr lang="ru-RU" sz="1600" dirty="0">
              <a:solidFill>
                <a:srgbClr val="0066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3736" y="2104846"/>
            <a:ext cx="11834619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Эти рекомендации родители получают в устной форме на консультациях и еженедельно по пятницам в письменной форме в специальных тетрадях. Рекомендации родителям по организации домашней работы с детьми необходимы для того, чтобы как можно скорее ликвидировать отставание детей как в речевом, так и в общем развитии. Методические рекомендации, данные в тетрадях, подскажут родителям, в какое время лучше организовать совместную игровую деятельность с ребенком, во что и как следует играть с ребенком дома. Они предоставят ребенку возможность занять активную позицию, вступить в диалог с окружающим миром, найти ответы на многие вопросы с помощью взрослого.</a:t>
            </a:r>
          </a:p>
          <a:p>
            <a:endParaRPr lang="ru-RU" sz="2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6301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1193559" y="219063"/>
            <a:ext cx="7766936" cy="960808"/>
          </a:xfrm>
        </p:spPr>
        <p:txBody>
          <a:bodyPr>
            <a:noAutofit/>
          </a:bodyPr>
          <a:lstStyle/>
          <a:p>
            <a:pPr algn="ctr"/>
            <a:r>
              <a:rPr lang="ru-RU" sz="2000" b="1" i="1" dirty="0">
                <a:solidFill>
                  <a:srgbClr val="C00000"/>
                </a:solidFill>
                <a:latin typeface="Bookman Old Style" pitchFamily="18" charset="0"/>
                <a:cs typeface="Times New Roman" panose="02020603050405020304" pitchFamily="18" charset="0"/>
              </a:rPr>
              <a:t>МБДОУ «Детский сад № </a:t>
            </a:r>
            <a:r>
              <a:rPr lang="ru-RU" sz="2000" i="1" dirty="0">
                <a:solidFill>
                  <a:srgbClr val="C00000"/>
                </a:solidFill>
                <a:latin typeface="Bookman Old Style" pitchFamily="18" charset="0"/>
                <a:cs typeface="Times New Roman" panose="02020603050405020304" pitchFamily="18" charset="0"/>
              </a:rPr>
              <a:t>22</a:t>
            </a:r>
            <a:r>
              <a:rPr lang="ru-RU" sz="2000" b="1" i="1" dirty="0">
                <a:solidFill>
                  <a:srgbClr val="C00000"/>
                </a:solidFill>
                <a:latin typeface="Bookman Old Style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r>
              <a:rPr lang="ru-RU" sz="2000" b="1" i="1" dirty="0">
                <a:solidFill>
                  <a:srgbClr val="C00000"/>
                </a:solidFill>
                <a:latin typeface="Bookman Old Style" pitchFamily="18" charset="0"/>
                <a:cs typeface="Times New Roman" panose="02020603050405020304" pitchFamily="18" charset="0"/>
              </a:rPr>
              <a:t>Адаптированная основная образовательная программа </a:t>
            </a:r>
            <a:endParaRPr lang="ru-RU" sz="2000" b="1" i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224287" y="2493036"/>
            <a:ext cx="11723298" cy="2674188"/>
          </a:xfrm>
        </p:spPr>
        <p:txBody>
          <a:bodyPr>
            <a:normAutofit/>
          </a:bodyPr>
          <a:lstStyle/>
          <a:p>
            <a:pPr algn="just"/>
            <a:r>
              <a:rPr lang="ru-RU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Адаптированная основная образовательная программа (Программа) для детей с тяжелыми нарушениями речи муниципального бюджетного дошкольного образовательного учреждения «Детский сад № 22 комбинированного вида» Авиастроительного  района г. Казани предназначена для педагогов, которые работают с детьми от 5 до 7 лет, имеющими тяжелые нарушения речи (ТНР). </a:t>
            </a:r>
          </a:p>
        </p:txBody>
      </p:sp>
    </p:spTree>
    <p:extLst>
      <p:ext uri="{BB962C8B-B14F-4D97-AF65-F5344CB8AC3E}">
        <p14:creationId xmlns:p14="http://schemas.microsoft.com/office/powerpoint/2010/main" val="150450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33645" y="627013"/>
            <a:ext cx="9642321" cy="5919260"/>
          </a:xfrm>
        </p:spPr>
        <p:txBody>
          <a:bodyPr>
            <a:normAutofit/>
          </a:bodyPr>
          <a:lstStyle/>
          <a:p>
            <a:r>
              <a:rPr lang="ru-RU" sz="2400" b="1" u="sng" dirty="0">
                <a:solidFill>
                  <a:srgbClr val="7030A0"/>
                </a:solidFill>
              </a:rPr>
              <a:t>Программа разработана на два года,  с учетом:</a:t>
            </a:r>
            <a:br>
              <a:rPr lang="ru-RU" sz="2400" b="1" u="sng" dirty="0">
                <a:solidFill>
                  <a:srgbClr val="7030A0"/>
                </a:solidFill>
              </a:rPr>
            </a:br>
            <a:br>
              <a:rPr lang="ru-RU" sz="2400" u="sng" dirty="0">
                <a:solidFill>
                  <a:srgbClr val="7030A0"/>
                </a:solidFill>
              </a:rPr>
            </a:br>
            <a:r>
              <a:rPr lang="ru-RU" sz="2400" dirty="0">
                <a:solidFill>
                  <a:srgbClr val="7030A0"/>
                </a:solidFill>
              </a:rPr>
              <a:t> -  основной образовательной программы дошкольного образования МБДОУ «Детский сад № 22»</a:t>
            </a:r>
            <a:br>
              <a:rPr lang="ru-RU" sz="2400" dirty="0">
                <a:solidFill>
                  <a:srgbClr val="7030A0"/>
                </a:solidFill>
              </a:rPr>
            </a:br>
            <a:br>
              <a:rPr lang="ru-RU" sz="2400" dirty="0">
                <a:solidFill>
                  <a:srgbClr val="7030A0"/>
                </a:solidFill>
              </a:rPr>
            </a:br>
            <a:r>
              <a:rPr lang="ru-RU" sz="2400" dirty="0">
                <a:solidFill>
                  <a:srgbClr val="7030A0"/>
                </a:solidFill>
              </a:rPr>
              <a:t> - примерной адаптированной основной образовательной программы дошкольного образования для детей с тяжелыми нарушениями речи </a:t>
            </a:r>
            <a:br>
              <a:rPr lang="ru-RU" sz="2400" dirty="0">
                <a:solidFill>
                  <a:srgbClr val="7030A0"/>
                </a:solidFill>
              </a:rPr>
            </a:br>
            <a:br>
              <a:rPr lang="ru-RU" sz="2400" dirty="0">
                <a:solidFill>
                  <a:srgbClr val="7030A0"/>
                </a:solidFill>
              </a:rPr>
            </a:br>
            <a:r>
              <a:rPr lang="ru-RU" sz="2400" dirty="0">
                <a:solidFill>
                  <a:srgbClr val="7030A0"/>
                </a:solidFill>
              </a:rPr>
              <a:t>- примерной адаптированной основной образовательной программы для детей с тяжелыми нарушениями речи с 5 до 7 лет. Н.В. </a:t>
            </a:r>
            <a:r>
              <a:rPr lang="ru-RU" sz="2400" dirty="0" err="1">
                <a:solidFill>
                  <a:srgbClr val="7030A0"/>
                </a:solidFill>
              </a:rPr>
              <a:t>Нищевой</a:t>
            </a:r>
            <a:r>
              <a:rPr lang="ru-RU" sz="2400" dirty="0">
                <a:solidFill>
                  <a:srgbClr val="7030A0"/>
                </a:solidFill>
              </a:rPr>
              <a:t>. Санкт-Петербург ДЕТСТВО-ПРЕСС, 2015.</a:t>
            </a:r>
            <a:endParaRPr lang="ru-RU" sz="2400" u="sng" dirty="0">
              <a:solidFill>
                <a:srgbClr val="7030A0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696535" y="84907"/>
            <a:ext cx="8596668" cy="888273"/>
          </a:xfrm>
        </p:spPr>
        <p:txBody>
          <a:bodyPr>
            <a:normAutofit fontScale="92500" lnSpcReduction="20000"/>
          </a:bodyPr>
          <a:lstStyle/>
          <a:p>
            <a:pPr algn="ctr">
              <a:spcBef>
                <a:spcPts val="400"/>
              </a:spcBef>
            </a:pP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400"/>
              </a:spcBef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№ 22»</a:t>
            </a:r>
          </a:p>
          <a:p>
            <a:pPr algn="ctr">
              <a:spcBef>
                <a:spcPts val="400"/>
              </a:spcBef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Адаптированная основная образовательная программа</a:t>
            </a:r>
            <a:endParaRPr lang="ru-RU" b="1" dirty="0">
              <a:solidFill>
                <a:srgbClr val="C0000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62614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4288" y="103517"/>
            <a:ext cx="11740550" cy="1050371"/>
          </a:xfrm>
        </p:spPr>
        <p:txBody>
          <a:bodyPr>
            <a:noAutofit/>
          </a:bodyPr>
          <a:lstStyle/>
          <a:p>
            <a:br>
              <a:rPr lang="ru-RU" sz="2000" b="1" u="sng" dirty="0">
                <a:solidFill>
                  <a:srgbClr val="7030A0"/>
                </a:solidFill>
              </a:rPr>
            </a:br>
            <a:br>
              <a:rPr lang="ru-RU" sz="2000" b="1" u="sng" dirty="0">
                <a:solidFill>
                  <a:srgbClr val="7030A0"/>
                </a:solidFill>
              </a:rPr>
            </a:br>
            <a:br>
              <a:rPr lang="ru-RU" sz="2000" b="1" u="sng" dirty="0">
                <a:solidFill>
                  <a:srgbClr val="7030A0"/>
                </a:solidFill>
              </a:rPr>
            </a:br>
            <a:r>
              <a:rPr lang="ru-RU" sz="1800" b="1" u="sng" dirty="0">
                <a:solidFill>
                  <a:srgbClr val="7030A0"/>
                </a:solidFill>
              </a:rPr>
              <a:t>Содержание Программы в соответствии с требованиями Стандарта включает три основных раздела – целевой, содержательный и организационный.</a:t>
            </a:r>
            <a:br>
              <a:rPr lang="ru-RU" sz="1800" b="1" u="sng" dirty="0">
                <a:solidFill>
                  <a:srgbClr val="7030A0"/>
                </a:solidFill>
              </a:rPr>
            </a:br>
            <a:endParaRPr lang="ru-RU" sz="1800" b="1" u="sng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15660" y="1431984"/>
            <a:ext cx="2670524" cy="542601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8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Целевой раздел Программы включает:</a:t>
            </a:r>
          </a:p>
          <a:p>
            <a:pPr marL="0" indent="0">
              <a:buNone/>
            </a:pPr>
            <a:r>
              <a:rPr lang="ru-RU" sz="1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пояснительную записку и планируемые результаты освоения Программы, определяет ее цели и задачи, принципы и подходы к формированию Программы, планируемые результаты ее освоения в виде целевых ориентиров.</a:t>
            </a:r>
          </a:p>
          <a:p>
            <a:endParaRPr 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918151" y="1440611"/>
            <a:ext cx="4376057" cy="52464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Содержательный раздел Программы включает:</a:t>
            </a:r>
          </a:p>
          <a:p>
            <a:pPr marL="0" indent="0">
              <a:buNone/>
            </a:pPr>
            <a:r>
              <a:rPr lang="ru-RU" sz="1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 образовательной деятельности по пяти образовательным областям: социально-коммуникативное развитие; познавательное развитие; речевое развитие; художественно-эстетическое развитие; физическое развитие; формы, способы, методы и средства реализации программы, которые отражают следующие аспекты образовательной среды: предметно-пространственная развивающая образовательная среда; характер взаимодействия со взрослыми; характер взаимодействия с другими детьми; систему отношений ребенка к миру, к другим людям, к себе самому</a:t>
            </a:r>
            <a:r>
              <a:rPr lang="ru-RU" sz="1600" dirty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.</a:t>
            </a:r>
            <a:endParaRPr lang="ru-RU" sz="1600" u="sng" dirty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7620291" y="1423357"/>
            <a:ext cx="3875023" cy="54074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Организационный  раздел Программы включает:</a:t>
            </a:r>
          </a:p>
          <a:p>
            <a:pPr marL="0" indent="0">
              <a:buNone/>
            </a:pPr>
            <a:endParaRPr lang="ru-RU" b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условия, в том числе материально-техническое обеспечение, обеспеченность методическими материалами и средствами обучения и воспитания, распорядок и режим дня, особенности организации предметно-пространственной развивающей образовательной среды, а также психолого-педагогически, кадровые и финансовые условия реализации программы. </a:t>
            </a:r>
          </a:p>
        </p:txBody>
      </p:sp>
    </p:spTree>
    <p:extLst>
      <p:ext uri="{BB962C8B-B14F-4D97-AF65-F5344CB8AC3E}">
        <p14:creationId xmlns:p14="http://schemas.microsoft.com/office/powerpoint/2010/main" val="39081858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07034" y="1541609"/>
            <a:ext cx="11766430" cy="3116656"/>
          </a:xfrm>
        </p:spPr>
        <p:txBody>
          <a:bodyPr>
            <a:normAutofit/>
          </a:bodyPr>
          <a:lstStyle/>
          <a:p>
            <a:pPr algn="just"/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построение системы работы в группах компенсирующей направленности для детей с тяжелыми нарушениями речи в возрасте             с 5 до 7 лет, предусматривающей полную интеграцию действий всех специалистов дошкольного образовательного учреждения и родителей дошкольников. 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276045" y="146649"/>
            <a:ext cx="11679953" cy="1423155"/>
          </a:xfrm>
        </p:spPr>
        <p:txBody>
          <a:bodyPr>
            <a:normAutofit/>
          </a:bodyPr>
          <a:lstStyle/>
          <a:p>
            <a:r>
              <a:rPr lang="ru-RU" sz="32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Программы:</a:t>
            </a:r>
          </a:p>
        </p:txBody>
      </p:sp>
    </p:spTree>
    <p:extLst>
      <p:ext uri="{BB962C8B-B14F-4D97-AF65-F5344CB8AC3E}">
        <p14:creationId xmlns:p14="http://schemas.microsoft.com/office/powerpoint/2010/main" val="33940872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774097" y="1458686"/>
            <a:ext cx="11173488" cy="3864429"/>
          </a:xfrm>
        </p:spPr>
        <p:txBody>
          <a:bodyPr>
            <a:noAutofit/>
          </a:bodyPr>
          <a:lstStyle/>
          <a:p>
            <a:pPr algn="just"/>
            <a:r>
              <a:rPr lang="ru-RU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овладение детьми самостоятельной, связной, грамматически правильной речью и коммуникативными навыками, фонетической системой русского языка, элементами грамоты, что формирует психологическую готовность к обучению в школе и обеспечивает преемственность со следующей ступенью системы общего образования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258793" y="355809"/>
            <a:ext cx="8722506" cy="1570962"/>
          </a:xfrm>
        </p:spPr>
        <p:txBody>
          <a:bodyPr>
            <a:normAutofit/>
          </a:bodyPr>
          <a:lstStyle/>
          <a:p>
            <a:r>
              <a:rPr lang="ru-RU" sz="32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Одной из основных задач Программы</a:t>
            </a:r>
          </a:p>
        </p:txBody>
      </p:sp>
    </p:spTree>
    <p:extLst>
      <p:ext uri="{BB962C8B-B14F-4D97-AF65-F5344CB8AC3E}">
        <p14:creationId xmlns:p14="http://schemas.microsoft.com/office/powerpoint/2010/main" val="1773423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408" y="189782"/>
            <a:ext cx="11800935" cy="1708029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</a:rPr>
              <a:t>Образовательная деятельность в соответствии с направлениями развития ребенка, представлены в пяти образовательных областях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07034" y="2719237"/>
            <a:ext cx="11757803" cy="3534913"/>
          </a:xfrm>
        </p:spPr>
        <p:txBody>
          <a:bodyPr>
            <a:normAutofit/>
          </a:bodyPr>
          <a:lstStyle/>
          <a:p>
            <a:pPr algn="just"/>
            <a:r>
              <a:rPr lang="ru-RU" sz="3200" dirty="0">
                <a:solidFill>
                  <a:srgbClr val="7030A0"/>
                </a:solidFill>
              </a:rPr>
              <a:t>Работой по образовательной области «Речевое развитие» руководит учитель-логопед, а другие специалисты подключаются к работе и планируют образовательную деятельность в соответствии с рекомендациями учителя-логопеда.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198407" y="172528"/>
            <a:ext cx="11993593" cy="2130726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 из фундаментальных положений Программы– это необходимость разделения пространства в помещении группы и на участке. 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14050" y="7151915"/>
            <a:ext cx="8596668" cy="1719943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7030A0"/>
                </a:solidFill>
              </a:rPr>
              <a:t>- </a:t>
            </a:r>
            <a:r>
              <a:rPr lang="ru-RU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искусств</a:t>
            </a:r>
            <a:br>
              <a:rPr lang="ru-RU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Центр речевого развития</a:t>
            </a:r>
            <a:br>
              <a:rPr lang="ru-RU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Центр сюжетно-ролевых игр</a:t>
            </a:r>
            <a:br>
              <a:rPr lang="ru-RU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Центр конструирования</a:t>
            </a:r>
            <a:br>
              <a:rPr lang="ru-RU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Музыкальный центр</a:t>
            </a:r>
            <a:br>
              <a:rPr lang="ru-RU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Центр экспериментирования</a:t>
            </a:r>
            <a:br>
              <a:rPr lang="ru-RU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Центр физического развития</a:t>
            </a:r>
            <a:br>
              <a:rPr lang="ru-RU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Центр уединения и т. д.</a:t>
            </a:r>
            <a:br>
              <a:rPr lang="ru-RU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36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3600" dirty="0"/>
            </a:br>
            <a:br>
              <a:rPr lang="ru-RU" dirty="0"/>
            </a:b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9491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41540" y="184048"/>
            <a:ext cx="11757803" cy="665038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 fontScale="92500" lnSpcReduction="20000"/>
          </a:bodyPr>
          <a:lstStyle/>
          <a:p>
            <a:r>
              <a:rPr lang="ru-RU" sz="2400" b="1" dirty="0">
                <a:solidFill>
                  <a:srgbClr val="C00000"/>
                </a:solidFill>
              </a:rPr>
              <a:t>Основные модели взаимодействия воспитателя с детьми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9454578"/>
              </p:ext>
            </p:extLst>
          </p:nvPr>
        </p:nvGraphicFramePr>
        <p:xfrm>
          <a:off x="171296" y="933506"/>
          <a:ext cx="11802168" cy="575854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7489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965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98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23679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32919">
                <a:tc>
                  <a:txBody>
                    <a:bodyPr/>
                    <a:lstStyle/>
                    <a:p>
                      <a:pPr algn="l"/>
                      <a:r>
                        <a:rPr lang="ru-RU" sz="1600" dirty="0"/>
                        <a:t>Тип              </a:t>
                      </a:r>
                      <a:r>
                        <a:rPr lang="ru-RU" sz="1400" dirty="0"/>
                        <a:t>взаимодействия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Задачи педагога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Содержание действия педагога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  <a:p>
                      <a:pPr algn="ctr"/>
                      <a:r>
                        <a:rPr lang="ru-RU" sz="1600" dirty="0"/>
                        <a:t>Описание педагогического действия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5364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>
                          <a:solidFill>
                            <a:srgbClr val="7030A0"/>
                          </a:solidFill>
                        </a:rPr>
                        <a:t>Директивное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>
                          <a:solidFill>
                            <a:srgbClr val="7030A0"/>
                          </a:solidFill>
                        </a:rPr>
                        <a:t>Направлять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>
                          <a:solidFill>
                            <a:srgbClr val="7030A0"/>
                          </a:solidFill>
                        </a:rPr>
                        <a:t>Директива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solidFill>
                            <a:srgbClr val="7030A0"/>
                          </a:solidFill>
                        </a:rPr>
                        <a:t>Воспитатели дают конкретные указания детям о том, как действовать, предельно ограничивая область возможных ошибок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4233">
                <a:tc>
                  <a:txBody>
                    <a:bodyPr/>
                    <a:lstStyle/>
                    <a:p>
                      <a:pPr algn="ctr"/>
                      <a:endParaRPr lang="ru-RU" sz="1500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>
                          <a:solidFill>
                            <a:srgbClr val="7030A0"/>
                          </a:solidFill>
                        </a:rPr>
                        <a:t>Демонстрировать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>
                          <a:solidFill>
                            <a:srgbClr val="7030A0"/>
                          </a:solidFill>
                        </a:rPr>
                        <a:t>Демонстрация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solidFill>
                            <a:srgbClr val="7030A0"/>
                          </a:solidFill>
                        </a:rPr>
                        <a:t>Воспитатели демонстрируют образец детям, которые наблюдают за ними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4941">
                <a:tc>
                  <a:txBody>
                    <a:bodyPr/>
                    <a:lstStyle/>
                    <a:p>
                      <a:pPr algn="ctr"/>
                      <a:endParaRPr lang="ru-RU" sz="1500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>
                          <a:solidFill>
                            <a:srgbClr val="7030A0"/>
                          </a:solidFill>
                        </a:rPr>
                        <a:t>Содействовать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>
                          <a:solidFill>
                            <a:srgbClr val="7030A0"/>
                          </a:solidFill>
                        </a:rPr>
                        <a:t>Совместное конструирование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solidFill>
                            <a:srgbClr val="7030A0"/>
                          </a:solidFill>
                        </a:rPr>
                        <a:t>Воспитатели решают проблему вместе с детьми (например, конструируют домик, делают кошелёк из бумаги).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9984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>
                          <a:solidFill>
                            <a:srgbClr val="7030A0"/>
                          </a:solidFill>
                        </a:rPr>
                        <a:t>Посредническое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>
                          <a:solidFill>
                            <a:srgbClr val="7030A0"/>
                          </a:solidFill>
                        </a:rPr>
                        <a:t>Подтягивать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>
                          <a:solidFill>
                            <a:srgbClr val="7030A0"/>
                          </a:solidFill>
                        </a:rPr>
                        <a:t>«Строительство лесов»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solidFill>
                            <a:srgbClr val="7030A0"/>
                          </a:solidFill>
                        </a:rPr>
                        <a:t>Воспитатели бросают «вызов» ребёнку или оказывают ему помощь, которая позволяет ему работать на грани его возможностей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6746">
                <a:tc>
                  <a:txBody>
                    <a:bodyPr/>
                    <a:lstStyle/>
                    <a:p>
                      <a:pPr algn="ctr"/>
                      <a:endParaRPr lang="ru-RU" sz="1500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>
                          <a:solidFill>
                            <a:srgbClr val="7030A0"/>
                          </a:solidFill>
                        </a:rPr>
                        <a:t>Оказывать поддержку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>
                          <a:solidFill>
                            <a:srgbClr val="7030A0"/>
                          </a:solidFill>
                        </a:rPr>
                        <a:t>Создание условий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solidFill>
                            <a:srgbClr val="7030A0"/>
                          </a:solidFill>
                        </a:rPr>
                        <a:t>Воспитатели предоставляют ребёнку помощь, необходимую ему для достижения следующего уровня функционирования (дополнительные колёсики на велосипеде, ярлыки, наглядные схемы и т.д.)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67623">
                <a:tc>
                  <a:txBody>
                    <a:bodyPr/>
                    <a:lstStyle/>
                    <a:p>
                      <a:pPr algn="ctr"/>
                      <a:endParaRPr lang="ru-RU" sz="1500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>
                          <a:solidFill>
                            <a:srgbClr val="7030A0"/>
                          </a:solidFill>
                        </a:rPr>
                        <a:t>Облегчать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>
                          <a:solidFill>
                            <a:srgbClr val="7030A0"/>
                          </a:solidFill>
                        </a:rPr>
                        <a:t>Разовая помощь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solidFill>
                            <a:srgbClr val="7030A0"/>
                          </a:solidFill>
                        </a:rPr>
                        <a:t>Воспитатели предоставляют детям кратковременную помощь, позволяющую ребёнку выйти на следующий уровень функционирования (поддерживают велосипед рукой в момент начала движения, поправляют захват инструмента, дают недостающий материал)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76746">
                <a:tc>
                  <a:txBody>
                    <a:bodyPr/>
                    <a:lstStyle/>
                    <a:p>
                      <a:pPr algn="ctr"/>
                      <a:endParaRPr lang="ru-RU" sz="1500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>
                          <a:solidFill>
                            <a:srgbClr val="7030A0"/>
                          </a:solidFill>
                        </a:rPr>
                        <a:t>Моделировать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>
                          <a:solidFill>
                            <a:srgbClr val="7030A0"/>
                          </a:solidFill>
                        </a:rPr>
                        <a:t>Моделирование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solidFill>
                            <a:srgbClr val="7030A0"/>
                          </a:solidFill>
                        </a:rPr>
                        <a:t>Воспитатели ненавязчиво демонстрируют желаемый способ или намекают, подсказывают, с комментариями или без них. Например, во время Утреннего сбора воспитатель моделирует, как нужно слушать друг друга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89984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err="1">
                          <a:solidFill>
                            <a:srgbClr val="7030A0"/>
                          </a:solidFill>
                        </a:rPr>
                        <a:t>Недирективное</a:t>
                      </a:r>
                      <a:endParaRPr lang="ru-RU" sz="1500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>
                          <a:solidFill>
                            <a:srgbClr val="7030A0"/>
                          </a:solidFill>
                        </a:rPr>
                        <a:t>Одобрять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>
                          <a:solidFill>
                            <a:srgbClr val="7030A0"/>
                          </a:solidFill>
                        </a:rPr>
                        <a:t>Одобрение/ подкрепление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solidFill>
                            <a:srgbClr val="7030A0"/>
                          </a:solidFill>
                        </a:rPr>
                        <a:t>Воспитатель уделяет внимание ребёнку, положительно оценивает, подбадривает и поддерживает его в том, что он делает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199117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356</TotalTime>
  <Words>869</Words>
  <Application>Microsoft Office PowerPoint</Application>
  <PresentationFormat>Широкоэкранный</PresentationFormat>
  <Paragraphs>69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Bookman Old Style</vt:lpstr>
      <vt:lpstr>Georgia</vt:lpstr>
      <vt:lpstr>Times New Roman</vt:lpstr>
      <vt:lpstr>Wingdings</vt:lpstr>
      <vt:lpstr>Wingdings 2</vt:lpstr>
      <vt:lpstr>Wingdings 3</vt:lpstr>
      <vt:lpstr>Официальная</vt:lpstr>
      <vt:lpstr>   МБДОУ "Детский сад № 22 комбинированного вида» Авиастроительного  района г. Казани </vt:lpstr>
      <vt:lpstr>Адаптированная основная образовательная программа (Программа) для детей с тяжелыми нарушениями речи муниципального бюджетного дошкольного образовательного учреждения «Детский сад № 22 комбинированного вида» Авиастроительного  района г. Казани предназначена для педагогов, которые работают с детьми от 5 до 7 лет, имеющими тяжелые нарушения речи (ТНР). </vt:lpstr>
      <vt:lpstr>Программа разработана на два года,  с учетом:   -  основной образовательной программы дошкольного образования МБДОУ «Детский сад № 22»   - примерной адаптированной основной образовательной программы дошкольного образования для детей с тяжелыми нарушениями речи   - примерной адаптированной основной образовательной программы для детей с тяжелыми нарушениями речи с 5 до 7 лет. Н.В. Нищевой. Санкт-Петербург ДЕТСТВО-ПРЕСС, 2015.</vt:lpstr>
      <vt:lpstr>   Содержание Программы в соответствии с требованиями Стандарта включает три основных раздела – целевой, содержательный и организационный. </vt:lpstr>
      <vt:lpstr>построение системы работы в группах компенсирующей направленности для детей с тяжелыми нарушениями речи в возрасте             с 5 до 7 лет, предусматривающей полную интеграцию действий всех специалистов дошкольного образовательного учреждения и родителей дошкольников. </vt:lpstr>
      <vt:lpstr>является овладение детьми самостоятельной, связной, грамматически правильной речью и коммуникативными навыками, фонетической системой русского языка, элементами грамоты, что формирует психологическую готовность к обучению в школе и обеспечивает преемственность со следующей ступенью системы общего образования</vt:lpstr>
      <vt:lpstr>Образовательная деятельность в соответствии с направлениями развития ребенка, представлены в пяти образовательных областях</vt:lpstr>
      <vt:lpstr>- Центр искусств - Центр речевого развития - Центр сюжетно-ролевых игр - Центр конструирования - Музыкальный центр - Центр экспериментирования - Центр физического развития - Центр уединения и т. д.     </vt:lpstr>
      <vt:lpstr>Презентация PowerPoint</vt:lpstr>
      <vt:lpstr>  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МАДОУ "Детский сад №346 комбинированного вида с татарским языком воспитания и обучения" Ново-Савиновского района г. Казани</dc:title>
  <dc:creator>User</dc:creator>
  <cp:lastModifiedBy>User1</cp:lastModifiedBy>
  <cp:revision>38</cp:revision>
  <dcterms:created xsi:type="dcterms:W3CDTF">2020-02-29T13:38:26Z</dcterms:created>
  <dcterms:modified xsi:type="dcterms:W3CDTF">2021-03-25T06:47:48Z</dcterms:modified>
</cp:coreProperties>
</file>